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65D69-776D-4CA5-BBF1-B9AC3C78F9C0}" type="datetimeFigureOut">
              <a:rPr lang="en-US" smtClean="0"/>
              <a:t>11/3/2011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A907A-C3D2-4F90-9154-DFB04240D68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65D69-776D-4CA5-BBF1-B9AC3C78F9C0}" type="datetimeFigureOut">
              <a:rPr lang="en-US" smtClean="0"/>
              <a:t>11/3/2011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A907A-C3D2-4F90-9154-DFB04240D68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65D69-776D-4CA5-BBF1-B9AC3C78F9C0}" type="datetimeFigureOut">
              <a:rPr lang="en-US" smtClean="0"/>
              <a:t>11/3/2011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A907A-C3D2-4F90-9154-DFB04240D68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65D69-776D-4CA5-BBF1-B9AC3C78F9C0}" type="datetimeFigureOut">
              <a:rPr lang="en-US" smtClean="0"/>
              <a:t>11/3/2011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A907A-C3D2-4F90-9154-DFB04240D68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65D69-776D-4CA5-BBF1-B9AC3C78F9C0}" type="datetimeFigureOut">
              <a:rPr lang="en-US" smtClean="0"/>
              <a:t>11/3/2011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A907A-C3D2-4F90-9154-DFB04240D68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65D69-776D-4CA5-BBF1-B9AC3C78F9C0}" type="datetimeFigureOut">
              <a:rPr lang="en-US" smtClean="0"/>
              <a:t>11/3/2011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A907A-C3D2-4F90-9154-DFB04240D68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65D69-776D-4CA5-BBF1-B9AC3C78F9C0}" type="datetimeFigureOut">
              <a:rPr lang="en-US" smtClean="0"/>
              <a:t>11/3/2011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A907A-C3D2-4F90-9154-DFB04240D68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65D69-776D-4CA5-BBF1-B9AC3C78F9C0}" type="datetimeFigureOut">
              <a:rPr lang="en-US" smtClean="0"/>
              <a:t>11/3/2011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A907A-C3D2-4F90-9154-DFB04240D68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65D69-776D-4CA5-BBF1-B9AC3C78F9C0}" type="datetimeFigureOut">
              <a:rPr lang="en-US" smtClean="0"/>
              <a:t>11/3/2011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A907A-C3D2-4F90-9154-DFB04240D68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65D69-776D-4CA5-BBF1-B9AC3C78F9C0}" type="datetimeFigureOut">
              <a:rPr lang="en-US" smtClean="0"/>
              <a:t>11/3/2011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A907A-C3D2-4F90-9154-DFB04240D68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65D69-776D-4CA5-BBF1-B9AC3C78F9C0}" type="datetimeFigureOut">
              <a:rPr lang="en-US" smtClean="0"/>
              <a:t>11/3/2011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A907A-C3D2-4F90-9154-DFB04240D68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765D69-776D-4CA5-BBF1-B9AC3C78F9C0}" type="datetimeFigureOut">
              <a:rPr lang="en-US" smtClean="0"/>
              <a:t>11/3/2011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7A907A-C3D2-4F90-9154-DFB04240D680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762000"/>
            <a:ext cx="80010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Significance of Meiosis:</a:t>
            </a:r>
          </a:p>
          <a:p>
            <a:endParaRPr lang="en-US" dirty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 Genetic Variation caused by the possible </a:t>
            </a:r>
          </a:p>
          <a:p>
            <a:r>
              <a:rPr lang="en-US" dirty="0"/>
              <a:t> </a:t>
            </a:r>
            <a:r>
              <a:rPr lang="en-US" dirty="0" smtClean="0"/>
              <a:t>    combinations of chromosomes during</a:t>
            </a:r>
          </a:p>
          <a:p>
            <a:r>
              <a:rPr lang="en-US" dirty="0"/>
              <a:t> </a:t>
            </a:r>
            <a:r>
              <a:rPr lang="en-US" dirty="0" smtClean="0"/>
              <a:t>    “Crossing Over” in Meiosis 1.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 </a:t>
            </a:r>
            <a:r>
              <a:rPr lang="en-US" dirty="0" smtClean="0"/>
              <a:t> Crossing over increase genetic diversity</a:t>
            </a:r>
          </a:p>
          <a:p>
            <a:r>
              <a:rPr lang="en-US" dirty="0"/>
              <a:t> </a:t>
            </a:r>
            <a:r>
              <a:rPr lang="en-US" dirty="0" smtClean="0"/>
              <a:t>      as the genes on the chromosomes</a:t>
            </a:r>
          </a:p>
          <a:p>
            <a:r>
              <a:rPr lang="en-US" dirty="0"/>
              <a:t> </a:t>
            </a:r>
            <a:r>
              <a:rPr lang="en-US" dirty="0" smtClean="0"/>
              <a:t>      combine in number of ways.</a:t>
            </a:r>
          </a:p>
          <a:p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 An alteration in the DNA structure during                                    </a:t>
            </a:r>
          </a:p>
          <a:p>
            <a:r>
              <a:rPr lang="en-US" dirty="0"/>
              <a:t> </a:t>
            </a:r>
            <a:r>
              <a:rPr lang="en-US" dirty="0" smtClean="0"/>
              <a:t>    meiosis cause mutations.</a:t>
            </a:r>
          </a:p>
          <a:p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 In most cases mutations are maladaptive</a:t>
            </a:r>
          </a:p>
          <a:p>
            <a:r>
              <a:rPr lang="en-US" dirty="0"/>
              <a:t> </a:t>
            </a:r>
            <a:r>
              <a:rPr lang="en-US" dirty="0" smtClean="0"/>
              <a:t>    and the new cell dies.</a:t>
            </a:r>
          </a:p>
          <a:p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 A small number of mutations are viable ----- the cell survives.</a:t>
            </a:r>
          </a:p>
          <a:p>
            <a:r>
              <a:rPr lang="en-US" dirty="0" smtClean="0"/>
              <a:t>     If the mutant gamete combines with another gamete to produce</a:t>
            </a:r>
          </a:p>
          <a:p>
            <a:r>
              <a:rPr lang="en-US" dirty="0"/>
              <a:t> </a:t>
            </a:r>
            <a:r>
              <a:rPr lang="en-US" dirty="0" smtClean="0"/>
              <a:t>     an offspring ---- the mutation can be passed to the next generation.        </a:t>
            </a:r>
            <a:endParaRPr lang="en-US" dirty="0"/>
          </a:p>
        </p:txBody>
      </p:sp>
      <p:pic>
        <p:nvPicPr>
          <p:cNvPr id="5" name="Picture 4" descr="thumbnailCA5S4ES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800" y="990600"/>
            <a:ext cx="3733800" cy="381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838200"/>
            <a:ext cx="3200400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GENETIC DISORDERS AND MUTATIONS:</a:t>
            </a:r>
          </a:p>
          <a:p>
            <a:endParaRPr lang="en-US" dirty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 </a:t>
            </a:r>
            <a:r>
              <a:rPr lang="en-US" sz="1600" dirty="0" smtClean="0"/>
              <a:t>Sometimes the chromosomes </a:t>
            </a:r>
          </a:p>
          <a:p>
            <a:r>
              <a:rPr lang="en-US" sz="1600" dirty="0" smtClean="0"/>
              <a:t>      after crossing over separates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and move to one pole instead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of opposite poles.</a:t>
            </a:r>
          </a:p>
          <a:p>
            <a:endParaRPr lang="en-US" sz="1600" dirty="0" smtClean="0"/>
          </a:p>
          <a:p>
            <a:pPr>
              <a:buFont typeface="Wingdings" pitchFamily="2" charset="2"/>
              <a:buChar char="v"/>
            </a:pPr>
            <a:r>
              <a:rPr lang="en-US" sz="1600" dirty="0"/>
              <a:t> </a:t>
            </a:r>
            <a:r>
              <a:rPr lang="en-US" sz="1600" dirty="0" smtClean="0"/>
              <a:t> When the chromosomes do not 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separate it is called as:    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</a:t>
            </a:r>
            <a:r>
              <a:rPr lang="en-US" sz="1600" b="1" dirty="0" smtClean="0"/>
              <a:t>“ non disjunction”. </a:t>
            </a:r>
            <a:r>
              <a:rPr lang="en-US" sz="1600" dirty="0" smtClean="0"/>
              <a:t>  </a:t>
            </a:r>
          </a:p>
          <a:p>
            <a:r>
              <a:rPr lang="en-US" sz="1600" dirty="0" smtClean="0"/>
              <a:t>                          </a:t>
            </a:r>
          </a:p>
          <a:p>
            <a:pPr>
              <a:buFont typeface="Wingdings" pitchFamily="2" charset="2"/>
              <a:buChar char="v"/>
            </a:pPr>
            <a:r>
              <a:rPr lang="en-US" sz="1600" dirty="0" smtClean="0"/>
              <a:t>  The gametes with extra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chromosome fertilize, the </a:t>
            </a:r>
          </a:p>
          <a:p>
            <a:r>
              <a:rPr lang="en-US" sz="1600" dirty="0" smtClean="0"/>
              <a:t>       zygote has three chromosomes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instead of the normal 2.                                         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This is called “</a:t>
            </a:r>
            <a:r>
              <a:rPr lang="en-US" sz="1600" dirty="0" smtClean="0"/>
              <a:t>Trisomy</a:t>
            </a:r>
            <a:r>
              <a:rPr lang="en-US" sz="1600" dirty="0" smtClean="0"/>
              <a:t> of 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chromosome 21”  </a:t>
            </a:r>
          </a:p>
          <a:p>
            <a:r>
              <a:rPr lang="en-US" sz="1600" dirty="0" smtClean="0"/>
              <a:t>  </a:t>
            </a:r>
          </a:p>
          <a:p>
            <a:endParaRPr lang="en-US" sz="1600" dirty="0"/>
          </a:p>
        </p:txBody>
      </p:sp>
      <p:pic>
        <p:nvPicPr>
          <p:cNvPr id="5" name="Picture 4" descr="non disjun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914400"/>
            <a:ext cx="4495800" cy="541019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9600" y="609601"/>
            <a:ext cx="43434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/>
              <a:t>Traits and Phenotype of animals</a:t>
            </a:r>
          </a:p>
          <a:p>
            <a:endParaRPr lang="en-US" sz="2400" dirty="0"/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 </a:t>
            </a:r>
            <a:r>
              <a:rPr lang="en-US" dirty="0" smtClean="0"/>
              <a:t>Traits are distinguished characteristics </a:t>
            </a:r>
          </a:p>
          <a:p>
            <a:r>
              <a:rPr lang="en-US" dirty="0"/>
              <a:t> </a:t>
            </a:r>
            <a:r>
              <a:rPr lang="en-US" dirty="0" smtClean="0"/>
              <a:t>      that are inherited.</a:t>
            </a:r>
          </a:p>
          <a:p>
            <a:endParaRPr lang="en-US" dirty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   Traits are inherited in discrete units</a:t>
            </a:r>
          </a:p>
          <a:p>
            <a:r>
              <a:rPr lang="en-US" dirty="0"/>
              <a:t> </a:t>
            </a:r>
            <a:r>
              <a:rPr lang="en-US" dirty="0" smtClean="0"/>
              <a:t>      called genes located on the </a:t>
            </a:r>
          </a:p>
          <a:p>
            <a:r>
              <a:rPr lang="en-US" dirty="0"/>
              <a:t> </a:t>
            </a:r>
            <a:r>
              <a:rPr lang="en-US" dirty="0" smtClean="0"/>
              <a:t>      chromosomes.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                     </a:t>
            </a:r>
          </a:p>
          <a:p>
            <a:endParaRPr lang="en-US" dirty="0"/>
          </a:p>
          <a:p>
            <a:r>
              <a:rPr lang="en-US" dirty="0" smtClean="0"/>
              <a:t>                                                                   </a:t>
            </a:r>
          </a:p>
          <a:p>
            <a:endParaRPr lang="en-US" dirty="0"/>
          </a:p>
        </p:txBody>
      </p:sp>
      <p:pic>
        <p:nvPicPr>
          <p:cNvPr id="4" name="Picture 3" descr="phenotype fl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1200" y="1219200"/>
            <a:ext cx="2638425" cy="1809750"/>
          </a:xfrm>
          <a:prstGeom prst="rect">
            <a:avLst/>
          </a:prstGeom>
        </p:spPr>
      </p:pic>
      <p:pic>
        <p:nvPicPr>
          <p:cNvPr id="5" name="Picture 4" descr="genetic makeup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0" y="3352800"/>
            <a:ext cx="4686300" cy="3124200"/>
          </a:xfrm>
          <a:prstGeom prst="rect">
            <a:avLst/>
          </a:prstGeom>
        </p:spPr>
      </p:pic>
      <p:pic>
        <p:nvPicPr>
          <p:cNvPr id="6" name="Picture 5" descr="mongolian parro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" y="3733800"/>
            <a:ext cx="2857500" cy="243840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838200"/>
            <a:ext cx="58674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Trisomy</a:t>
            </a:r>
            <a:r>
              <a:rPr lang="en-US" sz="2400" b="1" dirty="0" smtClean="0"/>
              <a:t> 21  -----   Down Syndrome</a:t>
            </a:r>
          </a:p>
          <a:p>
            <a:endParaRPr lang="en-US" dirty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 The most common chromosomal disorder with incidence</a:t>
            </a:r>
          </a:p>
          <a:p>
            <a:r>
              <a:rPr lang="en-US" dirty="0"/>
              <a:t> </a:t>
            </a:r>
            <a:r>
              <a:rPr lang="en-US" dirty="0" smtClean="0"/>
              <a:t>     of 1:700 live births in U.S.</a:t>
            </a:r>
          </a:p>
          <a:p>
            <a:endParaRPr lang="en-US" dirty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  High correlation between maternal age and meiotic non-</a:t>
            </a:r>
          </a:p>
          <a:p>
            <a:r>
              <a:rPr lang="en-US" dirty="0"/>
              <a:t> </a:t>
            </a:r>
            <a:r>
              <a:rPr lang="en-US" dirty="0" smtClean="0"/>
              <a:t>     disjunction” leading to </a:t>
            </a:r>
            <a:r>
              <a:rPr lang="en-US" dirty="0" smtClean="0"/>
              <a:t>Trisomy</a:t>
            </a:r>
            <a:r>
              <a:rPr lang="en-US" dirty="0" smtClean="0"/>
              <a:t> 21.</a:t>
            </a:r>
          </a:p>
          <a:p>
            <a:endParaRPr lang="en-US" dirty="0"/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  Other abnormalities related to </a:t>
            </a:r>
            <a:r>
              <a:rPr lang="en-US" dirty="0" smtClean="0"/>
              <a:t>Trisomy</a:t>
            </a:r>
            <a:r>
              <a:rPr lang="en-US" dirty="0" smtClean="0"/>
              <a:t> 21 are: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 </a:t>
            </a:r>
            <a:r>
              <a:rPr lang="en-US" dirty="0" smtClean="0"/>
              <a:t>      Congenial heart disease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 </a:t>
            </a:r>
            <a:r>
              <a:rPr lang="en-US" dirty="0" smtClean="0"/>
              <a:t>      Dimorphic features                                     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 </a:t>
            </a:r>
            <a:r>
              <a:rPr lang="en-US" dirty="0" smtClean="0"/>
              <a:t>      Mental retardation                                        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 </a:t>
            </a:r>
            <a:r>
              <a:rPr lang="en-US" dirty="0" smtClean="0"/>
              <a:t>      Predisposition to Leukemia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 </a:t>
            </a:r>
            <a:r>
              <a:rPr lang="en-US" dirty="0" smtClean="0"/>
              <a:t>      Abnormal Immune response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 </a:t>
            </a:r>
            <a:r>
              <a:rPr lang="en-US" dirty="0" smtClean="0"/>
              <a:t>      Auto immunity</a:t>
            </a:r>
            <a:endParaRPr lang="en-US" dirty="0"/>
          </a:p>
        </p:txBody>
      </p:sp>
      <p:pic>
        <p:nvPicPr>
          <p:cNvPr id="3" name="Picture 2" descr="still born tr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0" y="3048000"/>
            <a:ext cx="2057400" cy="304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362</TotalTime>
  <Words>290</Words>
  <Application>Microsoft Office PowerPoint</Application>
  <PresentationFormat>On-screen Show (4:3)</PresentationFormat>
  <Paragraphs>64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*</dc:creator>
  <cp:lastModifiedBy>*</cp:lastModifiedBy>
  <cp:revision>41</cp:revision>
  <dcterms:created xsi:type="dcterms:W3CDTF">2011-11-03T17:52:41Z</dcterms:created>
  <dcterms:modified xsi:type="dcterms:W3CDTF">2011-11-03T23:55:03Z</dcterms:modified>
</cp:coreProperties>
</file>